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9"/>
  </p:notesMasterIdLst>
  <p:handoutMasterIdLst>
    <p:handoutMasterId r:id="rId20"/>
  </p:handoutMasterIdLst>
  <p:sldIdLst>
    <p:sldId id="1779" r:id="rId7"/>
    <p:sldId id="1782" r:id="rId8"/>
    <p:sldId id="1821" r:id="rId9"/>
    <p:sldId id="1805" r:id="rId10"/>
    <p:sldId id="1807" r:id="rId11"/>
    <p:sldId id="1808" r:id="rId12"/>
    <p:sldId id="1809" r:id="rId13"/>
    <p:sldId id="1811" r:id="rId14"/>
    <p:sldId id="1812" r:id="rId15"/>
    <p:sldId id="1823" r:id="rId16"/>
    <p:sldId id="1784" r:id="rId17"/>
    <p:sldId id="680" r:id="rId18"/>
  </p:sldIdLst>
  <p:sldSz cx="12196763" cy="6858000"/>
  <p:notesSz cx="6805613" cy="9939338"/>
  <p:custDataLst>
    <p:tags r:id="rId2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FFFFFF"/>
    <a:srgbClr val="00FA00"/>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a:t>
            </a:fld>
            <a:endParaRPr lang="zh-CN" altLang="en-US"/>
          </a:p>
        </p:txBody>
      </p:sp>
    </p:spTree>
    <p:extLst>
      <p:ext uri="{BB962C8B-B14F-4D97-AF65-F5344CB8AC3E}">
        <p14:creationId xmlns:p14="http://schemas.microsoft.com/office/powerpoint/2010/main" val="391962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6</a:t>
            </a:fld>
            <a:endParaRPr lang="zh-CN" altLang="en-US"/>
          </a:p>
        </p:txBody>
      </p:sp>
    </p:spTree>
    <p:extLst>
      <p:ext uri="{BB962C8B-B14F-4D97-AF65-F5344CB8AC3E}">
        <p14:creationId xmlns:p14="http://schemas.microsoft.com/office/powerpoint/2010/main" val="3559982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张量自动并行</a:t>
            </a:r>
          </a:p>
        </p:txBody>
      </p:sp>
      <p:sp>
        <p:nvSpPr>
          <p:cNvPr id="9" name="标题 1">
            <a:extLst>
              <a:ext uri="{FF2B5EF4-FFF2-40B4-BE49-F238E27FC236}">
                <a16:creationId xmlns:a16="http://schemas.microsoft.com/office/drawing/2014/main" id="{53EB9EDD-44BB-3249-8239-9AF8B9FE4367}"/>
              </a:ext>
            </a:extLst>
          </p:cNvPr>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1310F-5314-B64D-A51A-0E0CB53D656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Summary</a:t>
            </a:r>
            <a:r>
              <a:rPr kumimoji="1" lang="zh-CN" altLang="en-US" b="0" dirty="0">
                <a:latin typeface="Futura Medium" panose="020B0602020204020303" pitchFamily="34" charset="-79"/>
                <a:cs typeface="Futura Medium" panose="020B0602020204020303" pitchFamily="34" charset="-79"/>
              </a:rPr>
              <a:t> 总结</a:t>
            </a:r>
          </a:p>
        </p:txBody>
      </p:sp>
      <p:sp>
        <p:nvSpPr>
          <p:cNvPr id="6" name="内容占位符 5">
            <a:extLst>
              <a:ext uri="{FF2B5EF4-FFF2-40B4-BE49-F238E27FC236}">
                <a16:creationId xmlns:a16="http://schemas.microsoft.com/office/drawing/2014/main" id="{4F292E6A-A919-9A4A-A110-69692C35B095}"/>
              </a:ext>
            </a:extLst>
          </p:cNvPr>
          <p:cNvSpPr>
            <a:spLocks noGrp="1"/>
          </p:cNvSpPr>
          <p:nvPr>
            <p:ph sz="half" idx="1"/>
          </p:nvPr>
        </p:nvSpPr>
        <p:spPr/>
        <p:txBody>
          <a:bodyPr/>
          <a:lstStyle/>
          <a:p>
            <a:pPr marL="457200" indent="-457200" latinLnBrk="1">
              <a:lnSpc>
                <a:spcPct val="150000"/>
              </a:lnSpc>
              <a:buFont typeface="+mj-lt"/>
              <a:buAutoNum type="arabicPeriod"/>
            </a:pPr>
            <a:r>
              <a:rPr lang="zh-CN" altLang="en-US" dirty="0">
                <a:latin typeface="Gill Sans MT" panose="020B0502020104020203" pitchFamily="34" charset="0"/>
              </a:rPr>
              <a:t>模型并行分为张量并行和流水线并行，张量并行主要层内并行、流水线主要层间并行，一般来说机内使用张量并行，机间使用数据并行；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张量并行主要是对数据进行切分，切分方式有行（</a:t>
            </a:r>
            <a:r>
              <a:rPr lang="en-US" altLang="zh-CN" dirty="0">
                <a:latin typeface="Gill Sans MT" panose="020B0502020104020203" pitchFamily="34" charset="0"/>
              </a:rPr>
              <a:t>Row</a:t>
            </a:r>
            <a:r>
              <a:rPr lang="zh-CN" altLang="en-US" dirty="0">
                <a:latin typeface="Gill Sans MT" panose="020B0502020104020203" pitchFamily="34" charset="0"/>
              </a:rPr>
              <a:t>）切分和列（</a:t>
            </a:r>
            <a:r>
              <a:rPr lang="en-US" altLang="zh-CN" dirty="0">
                <a:latin typeface="Gill Sans MT" panose="020B0502020104020203" pitchFamily="34" charset="0"/>
              </a:rPr>
              <a:t>Col</a:t>
            </a:r>
            <a:r>
              <a:rPr lang="zh-CN" altLang="en-US" dirty="0">
                <a:latin typeface="Gill Sans MT" panose="020B0502020104020203" pitchFamily="34" charset="0"/>
              </a:rPr>
              <a:t>）切分，而通过复制组合可以形成多种通信形式；</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张量并行最常见的是 </a:t>
            </a:r>
            <a:r>
              <a:rPr lang="en-US" altLang="zh-CN" dirty="0">
                <a:latin typeface="Gill Sans MT" panose="020B0502020104020203" pitchFamily="34" charset="0"/>
              </a:rPr>
              <a:t>MatMul</a:t>
            </a:r>
            <a:r>
              <a:rPr lang="zh-CN" altLang="en-US" dirty="0">
                <a:latin typeface="Gill Sans MT" panose="020B0502020104020203" pitchFamily="34" charset="0"/>
              </a:rPr>
              <a:t> 算子并行，通过 </a:t>
            </a:r>
            <a:r>
              <a:rPr lang="en-US" altLang="zh-CN" dirty="0">
                <a:latin typeface="Gill Sans MT" panose="020B0502020104020203" pitchFamily="34" charset="0"/>
              </a:rPr>
              <a:t>MatMul</a:t>
            </a:r>
            <a:r>
              <a:rPr lang="zh-CN" altLang="en-US" dirty="0">
                <a:latin typeface="Gill Sans MT" panose="020B0502020104020203" pitchFamily="34" charset="0"/>
              </a:rPr>
              <a:t> 可以拓展到 </a:t>
            </a:r>
            <a:r>
              <a:rPr lang="en-US" altLang="zh-CN" dirty="0">
                <a:latin typeface="Gill Sans MT" panose="020B0502020104020203" pitchFamily="34" charset="0"/>
              </a:rPr>
              <a:t>Embedding</a:t>
            </a:r>
            <a:r>
              <a:rPr lang="zh-CN" altLang="en-US" dirty="0">
                <a:latin typeface="Gill Sans MT" panose="020B0502020104020203" pitchFamily="34" charset="0"/>
              </a:rPr>
              <a:t>、</a:t>
            </a:r>
            <a:r>
              <a:rPr lang="en-US" altLang="zh-CN" dirty="0">
                <a:latin typeface="Gill Sans MT" panose="020B0502020104020203" pitchFamily="34" charset="0"/>
              </a:rPr>
              <a:t>MLP</a:t>
            </a:r>
            <a:r>
              <a:rPr lang="zh-CN" altLang="en-US" dirty="0">
                <a:latin typeface="Gill Sans MT" panose="020B0502020104020203" pitchFamily="34" charset="0"/>
              </a:rPr>
              <a:t>、 </a:t>
            </a:r>
            <a:r>
              <a:rPr lang="en-US" altLang="zh-CN" dirty="0">
                <a:latin typeface="Gill Sans MT" panose="020B0502020104020203" pitchFamily="34" charset="0"/>
              </a:rPr>
              <a:t>Transformer</a:t>
            </a:r>
            <a:r>
              <a:rPr lang="zh-CN" altLang="en-US" dirty="0">
                <a:latin typeface="Gill Sans MT" panose="020B0502020104020203" pitchFamily="34" charset="0"/>
              </a:rPr>
              <a:t>等算子并行；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张量并行的时候值得注意的是随机性问题，需要注意带有随机性算子的随机种子设置；</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648389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Inference</a:t>
            </a:r>
            <a:endParaRPr kumimoji="1" lang="zh-CN" altLang="en-US" sz="3200"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p:txBody>
          <a:bodyPr/>
          <a:lstStyle/>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/p/450854172</a:t>
            </a:r>
            <a:r>
              <a:rPr lang="zh-CN" altLang="en-US" sz="1200" dirty="0">
                <a:latin typeface="Gill Sans MT" panose="020B0502020104020203" pitchFamily="34" charset="0"/>
              </a:rPr>
              <a:t> 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超大模型</a:t>
            </a:r>
            <a:r>
              <a:rPr lang="en-US" altLang="zh-CN" sz="1200" dirty="0">
                <a:latin typeface="Gill Sans MT" panose="020B0502020104020203" pitchFamily="34" charset="0"/>
              </a:rPr>
              <a:t>+</a:t>
            </a:r>
            <a:r>
              <a:rPr lang="zh-CN" altLang="en-US" sz="1200" dirty="0">
                <a:latin typeface="Gill Sans MT" panose="020B0502020104020203" pitchFamily="34" charset="0"/>
              </a:rPr>
              <a:t>分布式训练架构和经典论文</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developer.nvidia.com</a:t>
            </a:r>
            <a:r>
              <a:rPr lang="en-US" altLang="zh-CN" sz="1200" dirty="0">
                <a:latin typeface="Gill Sans MT" panose="020B0502020104020203" pitchFamily="34" charset="0"/>
              </a:rPr>
              <a:t>/blog/training-a-recommender-system-on-dgx-a100-with-100b-parameters-in-tensorflow-2/</a:t>
            </a: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developer.nvidia.com</a:t>
            </a:r>
            <a:r>
              <a:rPr lang="en-US" altLang="zh-CN" sz="1200" dirty="0">
                <a:latin typeface="Gill Sans MT" panose="020B0502020104020203" pitchFamily="34" charset="0"/>
              </a:rPr>
              <a:t>/blog/fast-terabyte-scale-recommender-training-made-easy-with-nvidia-merlin-distributed-embeddings/</a:t>
            </a: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www.mindspore.cn</a:t>
            </a:r>
            <a:r>
              <a:rPr lang="en-US" altLang="zh-CN" sz="1200" dirty="0">
                <a:latin typeface="Gill Sans MT" panose="020B0502020104020203" pitchFamily="34" charset="0"/>
              </a:rPr>
              <a:t>/docs/</a:t>
            </a:r>
            <a:r>
              <a:rPr lang="en-US" altLang="zh-CN" sz="1200" dirty="0" err="1">
                <a:latin typeface="Gill Sans MT" panose="020B0502020104020203" pitchFamily="34" charset="0"/>
              </a:rPr>
              <a:t>zh</a:t>
            </a:r>
            <a:r>
              <a:rPr lang="en-US" altLang="zh-CN" sz="1200" dirty="0">
                <a:latin typeface="Gill Sans MT" panose="020B0502020104020203" pitchFamily="34" charset="0"/>
              </a:rPr>
              <a:t>-CN/r1.7/design/</a:t>
            </a:r>
            <a:r>
              <a:rPr lang="en-US" altLang="zh-CN" sz="1200" dirty="0" err="1">
                <a:latin typeface="Gill Sans MT" panose="020B0502020104020203" pitchFamily="34" charset="0"/>
              </a:rPr>
              <a:t>operator_parallel.html</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www.mindspore.cn</a:t>
            </a:r>
            <a:r>
              <a:rPr lang="en-US" altLang="zh-CN" sz="1200" dirty="0">
                <a:latin typeface="Gill Sans MT" panose="020B0502020104020203" pitchFamily="34" charset="0"/>
              </a:rPr>
              <a:t>/docs/</a:t>
            </a:r>
            <a:r>
              <a:rPr lang="en-US" altLang="zh-CN" sz="1200" dirty="0" err="1">
                <a:latin typeface="Gill Sans MT" panose="020B0502020104020203" pitchFamily="34" charset="0"/>
              </a:rPr>
              <a:t>zh</a:t>
            </a:r>
            <a:r>
              <a:rPr lang="en-US" altLang="zh-CN" sz="1200" dirty="0">
                <a:latin typeface="Gill Sans MT" panose="020B0502020104020203" pitchFamily="34" charset="0"/>
              </a:rPr>
              <a:t>-CN/r1.7/design/</a:t>
            </a:r>
            <a:r>
              <a:rPr lang="en-US" altLang="zh-CN" sz="1200" dirty="0" err="1">
                <a:latin typeface="Gill Sans MT" panose="020B0502020104020203" pitchFamily="34" charset="0"/>
              </a:rPr>
              <a:t>distributed_training_design.html</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colossalai.org</a:t>
            </a:r>
            <a:r>
              <a:rPr lang="en-US" altLang="zh-CN" sz="1200" dirty="0">
                <a:latin typeface="Gill Sans MT" panose="020B0502020104020203" pitchFamily="34" charset="0"/>
              </a:rPr>
              <a:t>/</a:t>
            </a:r>
            <a:r>
              <a:rPr lang="en-US" altLang="zh-CN" sz="1200" dirty="0" err="1">
                <a:latin typeface="Gill Sans MT" panose="020B0502020104020203" pitchFamily="34" charset="0"/>
              </a:rPr>
              <a:t>zh</a:t>
            </a:r>
            <a:r>
              <a:rPr lang="en-US" altLang="zh-CN" sz="1200" dirty="0">
                <a:latin typeface="Gill Sans MT" panose="020B0502020104020203" pitchFamily="34" charset="0"/>
              </a:rPr>
              <a:t>-Hans/docs/features/2D_tensor_parallel/</a:t>
            </a:r>
            <a:r>
              <a:rPr lang="zh-CN" altLang="en-US" sz="1200" dirty="0">
                <a:latin typeface="Gill Sans MT" panose="020B0502020104020203" pitchFamily="34" charset="0"/>
              </a:rPr>
              <a:t> </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/p/507877303</a:t>
            </a: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/p/450689346</a:t>
            </a:r>
            <a:r>
              <a:rPr lang="zh-CN" altLang="en-US" sz="1200" dirty="0">
                <a:latin typeface="Gill Sans MT" panose="020B0502020104020203" pitchFamily="34" charset="0"/>
              </a:rPr>
              <a:t> </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/p/497672789</a:t>
            </a:r>
            <a:r>
              <a:rPr lang="zh-CN" altLang="en-US" sz="1200" dirty="0">
                <a:latin typeface="Gill Sans MT" panose="020B0502020104020203" pitchFamily="34" charset="0"/>
              </a:rPr>
              <a:t> </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460851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Wingdings" pitchFamily="2" charset="2"/>
              <a:buChar char="l"/>
            </a:pPr>
            <a:endParaRPr lang="en-US" altLang="zh-CN" sz="2000" dirty="0">
              <a:latin typeface="Gill Sans MT" panose="020B0502020104020203" pitchFamily="34" charset="0"/>
            </a:endParaRPr>
          </a:p>
        </p:txBody>
      </p:sp>
      <p:sp>
        <p:nvSpPr>
          <p:cNvPr id="2" name="标题 1">
            <a:extLst>
              <a:ext uri="{FF2B5EF4-FFF2-40B4-BE49-F238E27FC236}">
                <a16:creationId xmlns:a16="http://schemas.microsoft.com/office/drawing/2014/main" id="{7878A2D2-170B-314E-97CB-A1FF1058239D}"/>
              </a:ext>
            </a:extLst>
          </p:cNvPr>
          <p:cNvSpPr>
            <a:spLocks noGrp="1"/>
          </p:cNvSpPr>
          <p:nvPr>
            <p:ph type="title"/>
          </p:nvPr>
        </p:nvSpPr>
        <p:spPr>
          <a:xfrm>
            <a:off x="623635" y="492987"/>
            <a:ext cx="10963473" cy="589190"/>
          </a:xfrm>
        </p:spPr>
        <p:txBody>
          <a:bodyPr/>
          <a:lstStyle/>
          <a:p>
            <a:r>
              <a:rPr lang="en-US" altLang="zh-CN" sz="3200" b="0" dirty="0"/>
              <a:t>Model Parallelism,</a:t>
            </a:r>
            <a:r>
              <a:rPr lang="zh-CN" altLang="en-US" sz="3200" b="0" dirty="0"/>
              <a:t> </a:t>
            </a:r>
            <a:r>
              <a:rPr lang="en-US" altLang="zh-CN" sz="3200" b="0" dirty="0"/>
              <a:t>MP</a:t>
            </a:r>
            <a:r>
              <a:rPr lang="zh-CN" altLang="en-US" sz="3200" b="0" dirty="0"/>
              <a:t> </a:t>
            </a:r>
            <a:r>
              <a:rPr lang="zh-CN" altLang="en-US" b="0" dirty="0"/>
              <a:t>模型并行</a:t>
            </a:r>
            <a:endParaRPr kumimoji="1" lang="zh-CN" altLang="en-US" dirty="0">
              <a:ea typeface="Cosmonaut" pitchFamily="2" charset="0"/>
            </a:endParaRPr>
          </a:p>
        </p:txBody>
      </p:sp>
      <p:sp>
        <p:nvSpPr>
          <p:cNvPr id="4" name="内容占位符 3">
            <a:extLst>
              <a:ext uri="{FF2B5EF4-FFF2-40B4-BE49-F238E27FC236}">
                <a16:creationId xmlns:a16="http://schemas.microsoft.com/office/drawing/2014/main" id="{8E409BE1-6606-FD40-8C34-6BF1439722BA}"/>
              </a:ext>
            </a:extLst>
          </p:cNvPr>
          <p:cNvSpPr>
            <a:spLocks noGrp="1"/>
          </p:cNvSpPr>
          <p:nvPr>
            <p:ph sz="half" idx="1"/>
          </p:nvPr>
        </p:nvSpPr>
        <p:spPr>
          <a:xfrm>
            <a:off x="629310" y="1343405"/>
            <a:ext cx="10963473" cy="4608512"/>
          </a:xfrm>
        </p:spPr>
        <p:txBody>
          <a:bodyPr anchor="t"/>
          <a:lstStyle/>
          <a:p>
            <a:pPr>
              <a:lnSpc>
                <a:spcPct val="150000"/>
              </a:lnSpc>
            </a:pPr>
            <a:r>
              <a:rPr kumimoji="1" lang="en-US" altLang="zh-CN" sz="2400" dirty="0">
                <a:solidFill>
                  <a:schemeClr val="tx1"/>
                </a:solidFill>
                <a:latin typeface="Gill Sans MT" panose="020B0502020104020203" pitchFamily="34" charset="0"/>
              </a:rPr>
              <a:t>Tensor</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张量并行</a:t>
            </a:r>
            <a:endParaRPr kumimoji="1" lang="en-US" altLang="zh-CN" sz="2400" dirty="0">
              <a:solidFill>
                <a:schemeClr val="tx1"/>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Principles</a:t>
            </a:r>
            <a:r>
              <a:rPr kumimoji="1" lang="zh-CN" altLang="en-US" sz="2000" dirty="0">
                <a:solidFill>
                  <a:srgbClr val="59595A"/>
                </a:solidFill>
                <a:latin typeface="Gill Sans MT" panose="020B0502020104020203" pitchFamily="34" charset="0"/>
              </a:rPr>
              <a:t> 并行原理</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Matmul</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Loss</a:t>
            </a:r>
            <a:r>
              <a:rPr kumimoji="1" lang="zh-CN" altLang="en-US" sz="2000" dirty="0">
                <a:solidFill>
                  <a:srgbClr val="59595A"/>
                </a:solidFill>
                <a:latin typeface="Gill Sans MT" panose="020B0502020104020203" pitchFamily="34" charset="0"/>
              </a:rPr>
              <a:t> 损失并行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Transformer</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Tensor</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Redistribution</a:t>
            </a:r>
            <a:r>
              <a:rPr kumimoji="1" lang="zh-CN" altLang="en-US" sz="2000" dirty="0">
                <a:solidFill>
                  <a:srgbClr val="59595A"/>
                </a:solidFill>
                <a:latin typeface="Gill Sans MT" panose="020B0502020104020203" pitchFamily="34" charset="0"/>
              </a:rPr>
              <a:t> 张量重排（</a:t>
            </a:r>
            <a:r>
              <a:rPr kumimoji="1" lang="en-US" altLang="zh-CN" sz="2000" dirty="0">
                <a:solidFill>
                  <a:srgbClr val="59595A"/>
                </a:solidFill>
                <a:latin typeface="Gill Sans MT" panose="020B0502020104020203" pitchFamily="34" charset="0"/>
              </a:rPr>
              <a:t>MindSpore</a:t>
            </a:r>
            <a:r>
              <a:rPr kumimoji="1" lang="zh-CN" altLang="en-US" sz="2000" dirty="0">
                <a:solidFill>
                  <a:srgbClr val="59595A"/>
                </a:solidFill>
                <a:latin typeface="Gill Sans MT" panose="020B0502020104020203" pitchFamily="34" charset="0"/>
              </a:rPr>
              <a:t>）</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Stochastic</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Control</a:t>
            </a:r>
            <a:r>
              <a:rPr kumimoji="1" lang="zh-CN" altLang="en-US" sz="2000" dirty="0">
                <a:solidFill>
                  <a:srgbClr val="59595A"/>
                </a:solidFill>
                <a:latin typeface="Gill Sans MT" panose="020B0502020104020203" pitchFamily="34" charset="0"/>
              </a:rPr>
              <a:t> 随机控制</a:t>
            </a:r>
            <a:endParaRPr kumimoji="1" lang="en-US" altLang="zh-CN" sz="2000" dirty="0">
              <a:solidFill>
                <a:srgbClr val="59595A"/>
              </a:solidFill>
              <a:latin typeface="Gill Sans MT" panose="020B0502020104020203" pitchFamily="34" charset="0"/>
            </a:endParaRPr>
          </a:p>
          <a:p>
            <a:pPr marL="239106" lvl="1" indent="-239106">
              <a:lnSpc>
                <a:spcPct val="150000"/>
              </a:lnSpc>
              <a:buChar char="•"/>
            </a:pPr>
            <a:r>
              <a:rPr kumimoji="1" lang="en-US" altLang="zh-CN" sz="2400" dirty="0">
                <a:solidFill>
                  <a:schemeClr val="tx1"/>
                </a:solidFill>
                <a:latin typeface="Gill Sans MT" panose="020B0502020104020203" pitchFamily="34" charset="0"/>
              </a:rPr>
              <a:t>Pipeline</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流水线并行</a:t>
            </a:r>
            <a:endParaRPr kumimoji="1" lang="en-US" altLang="zh-CN" sz="240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268760"/>
            <a:ext cx="10963473" cy="4608512"/>
          </a:xfrm>
        </p:spPr>
        <p:txBody>
          <a:bodyPr/>
          <a:lstStyle/>
          <a:p>
            <a:r>
              <a:rPr lang="zh-CN" altLang="en-US" dirty="0"/>
              <a:t>张量切分方式，双设备</a:t>
            </a:r>
          </a:p>
        </p:txBody>
      </p:sp>
      <p:pic>
        <p:nvPicPr>
          <p:cNvPr id="3" name="图片 2">
            <a:extLst>
              <a:ext uri="{FF2B5EF4-FFF2-40B4-BE49-F238E27FC236}">
                <a16:creationId xmlns:a16="http://schemas.microsoft.com/office/drawing/2014/main" id="{1229DA7F-2E6F-DE48-904D-B12201D4196F}"/>
              </a:ext>
            </a:extLst>
          </p:cNvPr>
          <p:cNvPicPr>
            <a:picLocks noChangeAspect="1"/>
          </p:cNvPicPr>
          <p:nvPr/>
        </p:nvPicPr>
        <p:blipFill>
          <a:blip r:embed="rId2"/>
          <a:stretch>
            <a:fillRect/>
          </a:stretch>
        </p:blipFill>
        <p:spPr>
          <a:xfrm>
            <a:off x="1742921" y="1849297"/>
            <a:ext cx="8724900" cy="4203700"/>
          </a:xfrm>
          <a:prstGeom prst="rect">
            <a:avLst/>
          </a:prstGeom>
        </p:spPr>
      </p:pic>
    </p:spTree>
    <p:extLst>
      <p:ext uri="{BB962C8B-B14F-4D97-AF65-F5344CB8AC3E}">
        <p14:creationId xmlns:p14="http://schemas.microsoft.com/office/powerpoint/2010/main" val="181884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268760"/>
            <a:ext cx="10963473" cy="4608512"/>
          </a:xfrm>
        </p:spPr>
        <p:txBody>
          <a:bodyPr/>
          <a:lstStyle/>
          <a:p>
            <a:r>
              <a:rPr lang="zh-CN" altLang="en-US" dirty="0"/>
              <a:t>张量切分方式，四设备</a:t>
            </a:r>
          </a:p>
          <a:p>
            <a:pPr marL="0" indent="0">
              <a:buNone/>
            </a:pPr>
            <a:endParaRPr lang="zh-CN" altLang="en-US" dirty="0"/>
          </a:p>
        </p:txBody>
      </p:sp>
      <p:pic>
        <p:nvPicPr>
          <p:cNvPr id="5" name="图片 4">
            <a:extLst>
              <a:ext uri="{FF2B5EF4-FFF2-40B4-BE49-F238E27FC236}">
                <a16:creationId xmlns:a16="http://schemas.microsoft.com/office/drawing/2014/main" id="{17196C0C-7DB1-064E-8D9F-A9CAE8DAD9F4}"/>
              </a:ext>
            </a:extLst>
          </p:cNvPr>
          <p:cNvPicPr>
            <a:picLocks noChangeAspect="1"/>
          </p:cNvPicPr>
          <p:nvPr/>
        </p:nvPicPr>
        <p:blipFill>
          <a:blip r:embed="rId2"/>
          <a:stretch>
            <a:fillRect/>
          </a:stretch>
        </p:blipFill>
        <p:spPr>
          <a:xfrm>
            <a:off x="506768" y="1967741"/>
            <a:ext cx="11197206" cy="4269571"/>
          </a:xfrm>
          <a:prstGeom prst="rect">
            <a:avLst/>
          </a:prstGeom>
        </p:spPr>
      </p:pic>
    </p:spTree>
    <p:extLst>
      <p:ext uri="{BB962C8B-B14F-4D97-AF65-F5344CB8AC3E}">
        <p14:creationId xmlns:p14="http://schemas.microsoft.com/office/powerpoint/2010/main" val="63983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196752"/>
            <a:ext cx="10963473" cy="4608512"/>
          </a:xfrm>
        </p:spPr>
        <p:txBody>
          <a:bodyPr/>
          <a:lstStyle/>
          <a:p>
            <a:r>
              <a:rPr lang="zh-CN" altLang="en-US" dirty="0">
                <a:latin typeface="Gill Sans MT" panose="020B0502020104020203" pitchFamily="34" charset="0"/>
              </a:rPr>
              <a:t>切分到两个节点的 </a:t>
            </a:r>
            <a:r>
              <a:rPr lang="en-US" altLang="zh-CN" dirty="0">
                <a:latin typeface="Gill Sans MT" panose="020B0502020104020203" pitchFamily="34" charset="0"/>
              </a:rPr>
              <a:t>Tensor</a:t>
            </a:r>
            <a:r>
              <a:rPr lang="zh-CN" altLang="en-US" dirty="0">
                <a:latin typeface="Gill Sans MT" panose="020B0502020104020203" pitchFamily="34" charset="0"/>
              </a:rPr>
              <a:t> 重排</a:t>
            </a:r>
          </a:p>
        </p:txBody>
      </p:sp>
      <p:pic>
        <p:nvPicPr>
          <p:cNvPr id="6" name="图片 5">
            <a:extLst>
              <a:ext uri="{FF2B5EF4-FFF2-40B4-BE49-F238E27FC236}">
                <a16:creationId xmlns:a16="http://schemas.microsoft.com/office/drawing/2014/main" id="{5705E53B-4E9D-4640-BD45-57887D380D69}"/>
              </a:ext>
            </a:extLst>
          </p:cNvPr>
          <p:cNvPicPr>
            <a:picLocks noChangeAspect="1"/>
          </p:cNvPicPr>
          <p:nvPr/>
        </p:nvPicPr>
        <p:blipFill>
          <a:blip r:embed="rId2"/>
          <a:stretch>
            <a:fillRect/>
          </a:stretch>
        </p:blipFill>
        <p:spPr>
          <a:xfrm>
            <a:off x="1962699" y="1844824"/>
            <a:ext cx="8271363" cy="4260702"/>
          </a:xfrm>
          <a:prstGeom prst="rect">
            <a:avLst/>
          </a:prstGeom>
        </p:spPr>
      </p:pic>
    </p:spTree>
    <p:extLst>
      <p:ext uri="{BB962C8B-B14F-4D97-AF65-F5344CB8AC3E}">
        <p14:creationId xmlns:p14="http://schemas.microsoft.com/office/powerpoint/2010/main" val="17700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196752"/>
            <a:ext cx="10963473" cy="4608512"/>
          </a:xfrm>
        </p:spPr>
        <p:txBody>
          <a:bodyPr/>
          <a:lstStyle/>
          <a:p>
            <a:r>
              <a:rPr lang="zh-CN" altLang="en-US" dirty="0"/>
              <a:t>切分到四个节点的 </a:t>
            </a:r>
            <a:r>
              <a:rPr lang="en-US" altLang="zh-CN" dirty="0"/>
              <a:t>Tensor</a:t>
            </a:r>
            <a:r>
              <a:rPr lang="zh-CN" altLang="en-US" dirty="0"/>
              <a:t> 重排</a:t>
            </a:r>
            <a:br>
              <a:rPr lang="zh-CN" altLang="en-US" dirty="0"/>
            </a:br>
            <a:endParaRPr lang="zh-CN" altLang="en-US" dirty="0"/>
          </a:p>
        </p:txBody>
      </p:sp>
      <p:pic>
        <p:nvPicPr>
          <p:cNvPr id="5" name="图片 4">
            <a:extLst>
              <a:ext uri="{FF2B5EF4-FFF2-40B4-BE49-F238E27FC236}">
                <a16:creationId xmlns:a16="http://schemas.microsoft.com/office/drawing/2014/main" id="{9A60A6F2-0780-C048-9A4E-A8C938F740F2}"/>
              </a:ext>
            </a:extLst>
          </p:cNvPr>
          <p:cNvPicPr>
            <a:picLocks noChangeAspect="1"/>
          </p:cNvPicPr>
          <p:nvPr/>
        </p:nvPicPr>
        <p:blipFill>
          <a:blip r:embed="rId3"/>
          <a:stretch>
            <a:fillRect/>
          </a:stretch>
        </p:blipFill>
        <p:spPr>
          <a:xfrm>
            <a:off x="3362077" y="1700808"/>
            <a:ext cx="5696336" cy="4691500"/>
          </a:xfrm>
          <a:prstGeom prst="rect">
            <a:avLst/>
          </a:prstGeom>
        </p:spPr>
      </p:pic>
    </p:spTree>
    <p:extLst>
      <p:ext uri="{BB962C8B-B14F-4D97-AF65-F5344CB8AC3E}">
        <p14:creationId xmlns:p14="http://schemas.microsoft.com/office/powerpoint/2010/main" val="320982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Tensor Redistribution</a:t>
            </a:r>
            <a:endParaRPr kumimoji="1"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A3A1D50-5AA5-2542-9A3E-A5257A58598A}"/>
                  </a:ext>
                </a:extLst>
              </p:cNvPr>
              <p:cNvSpPr txBox="1"/>
              <p:nvPr/>
            </p:nvSpPr>
            <p:spPr>
              <a:xfrm>
                <a:off x="1705893" y="1309107"/>
                <a:ext cx="3683957" cy="1185453"/>
              </a:xfrm>
              <a:prstGeom prst="rect">
                <a:avLst/>
              </a:prstGeom>
              <a:noFill/>
            </p:spPr>
            <p:txBody>
              <a:bodyPr wrap="none" lIns="0" tIns="0" rIns="0" bIns="0" rtlCol="0">
                <a:spAutoFit/>
              </a:bodyPr>
              <a:lstStyle/>
              <a:p>
                <a:pPr>
                  <a:buNone/>
                </a:pPr>
                <a14:m>
                  <m:oMath xmlns:m="http://schemas.openxmlformats.org/officeDocument/2006/math">
                    <m:r>
                      <a:rPr kumimoji="1" lang="en-US" altLang="zh-CN" sz="2000" i="1" smtClean="0">
                        <a:latin typeface="Cambria Math" panose="02040503050406030204" pitchFamily="18" charset="0"/>
                      </a:rPr>
                      <m:t>𝑌</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𝑋𝐴</m:t>
                    </m:r>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smtClean="0">
                                      <a:latin typeface="Cambria Math" panose="02040503050406030204" pitchFamily="18" charset="0"/>
                                    </a:rPr>
                                  </m:ctrlPr>
                                </m:sSubPr>
                                <m:e>
                                  <m:r>
                                    <a:rPr kumimoji="1" lang="en-US" altLang="zh-CN" sz="2000" b="0" i="1" smtClean="0">
                                      <a:latin typeface="Cambria Math" panose="02040503050406030204" pitchFamily="18" charset="0"/>
                                    </a:rPr>
                                    <m:t>𝑋</m:t>
                                  </m:r>
                                </m:e>
                                <m:sub>
                                  <m:r>
                                    <a:rPr kumimoji="1" lang="en-US" altLang="zh-CN" sz="2000" b="0" i="1" smtClean="0">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4</m:t>
                                        </m:r>
                                      </m:sub>
                                    </m:sSub>
                                  </m:e>
                                </m:mr>
                              </m:m>
                            </m:e>
                          </m:mr>
                        </m:m>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rPr>
                      <m:t>𝐴</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r>
                                <a:rPr kumimoji="1" lang="en-US" altLang="zh-CN" sz="2000" b="0" i="1" smtClean="0">
                                  <a:latin typeface="Cambria Math" panose="02040503050406030204" pitchFamily="18" charset="0"/>
                                </a:rPr>
                                <m:t>𝐴</m:t>
                              </m:r>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2</m:t>
                                  </m:r>
                                </m:sub>
                              </m:sSub>
                              <m:r>
                                <a:rPr kumimoji="1" lang="en-US" altLang="zh-CN" sz="2000" b="0" i="1" smtClean="0">
                                  <a:latin typeface="Cambria Math" panose="02040503050406030204" pitchFamily="18" charset="0"/>
                                </a:rPr>
                                <m:t>𝐴</m:t>
                              </m:r>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3</m:t>
                                        </m:r>
                                      </m:sub>
                                    </m:sSub>
                                    <m:r>
                                      <a:rPr kumimoji="1" lang="en-US" altLang="zh-CN" sz="2000" b="0" i="1" smtClean="0">
                                        <a:latin typeface="Cambria Math" panose="02040503050406030204" pitchFamily="18" charset="0"/>
                                      </a:rPr>
                                      <m:t>𝐴</m:t>
                                    </m:r>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4</m:t>
                                        </m:r>
                                      </m:sub>
                                    </m:sSub>
                                    <m:r>
                                      <a:rPr kumimoji="1" lang="en-US" altLang="zh-CN" sz="2000" b="0" i="1" smtClean="0">
                                        <a:latin typeface="Cambria Math" panose="02040503050406030204" pitchFamily="18" charset="0"/>
                                      </a:rPr>
                                      <m:t>𝐴</m:t>
                                    </m:r>
                                  </m:e>
                                </m:mr>
                              </m:m>
                            </m:e>
                          </m:mr>
                        </m:m>
                      </m:e>
                    </m:d>
                  </m:oMath>
                </a14:m>
                <a:r>
                  <a:rPr kumimoji="1" lang="en-US" altLang="zh-CN" sz="2000" b="0" i="1" dirty="0">
                    <a:latin typeface="+mn-lt"/>
                  </a:rPr>
                  <a:t>=</a:t>
                </a:r>
                <a:r>
                  <a:rPr kumimoji="1" lang="en-US" altLang="zh-CN" sz="2000" dirty="0"/>
                  <a:t> </a:t>
                </a:r>
                <a14:m>
                  <m:oMath xmlns:m="http://schemas.openxmlformats.org/officeDocument/2006/math">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4</m:t>
                                        </m:r>
                                      </m:sub>
                                    </m:sSub>
                                  </m:e>
                                </m:mr>
                              </m:m>
                            </m:e>
                          </m:mr>
                        </m:m>
                      </m:e>
                    </m:d>
                  </m:oMath>
                </a14:m>
                <a:endParaRPr kumimoji="1" lang="zh-CN" altLang="en-US" sz="2000" b="0" i="1" dirty="0" err="1">
                  <a:latin typeface="+mn-lt"/>
                </a:endParaRPr>
              </a:p>
            </p:txBody>
          </p:sp>
        </mc:Choice>
        <mc:Fallback xmlns="">
          <p:sp>
            <p:nvSpPr>
              <p:cNvPr id="9" name="文本框 8">
                <a:extLst>
                  <a:ext uri="{FF2B5EF4-FFF2-40B4-BE49-F238E27FC236}">
                    <a16:creationId xmlns:a16="http://schemas.microsoft.com/office/drawing/2014/main" id="{5A3A1D50-5AA5-2542-9A3E-A5257A58598A}"/>
                  </a:ext>
                </a:extLst>
              </p:cNvPr>
              <p:cNvSpPr txBox="1">
                <a:spLocks noRot="1" noChangeAspect="1" noMove="1" noResize="1" noEditPoints="1" noAdjustHandles="1" noChangeArrowheads="1" noChangeShapeType="1" noTextEdit="1"/>
              </p:cNvSpPr>
              <p:nvPr/>
            </p:nvSpPr>
            <p:spPr>
              <a:xfrm>
                <a:off x="1705893" y="1309107"/>
                <a:ext cx="3683957" cy="1185453"/>
              </a:xfrm>
              <a:prstGeom prst="rect">
                <a:avLst/>
              </a:prstGeom>
              <a:blipFill>
                <a:blip r:embed="rId2"/>
                <a:stretch>
                  <a:fillRect l="-2062" t="-1064" b="-31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7EDD5CB-3086-194F-885D-D77D37D933AA}"/>
                  </a:ext>
                </a:extLst>
              </p:cNvPr>
              <p:cNvSpPr txBox="1"/>
              <p:nvPr/>
            </p:nvSpPr>
            <p:spPr>
              <a:xfrm>
                <a:off x="6527861" y="1269064"/>
                <a:ext cx="3963008" cy="1265539"/>
              </a:xfrm>
              <a:prstGeom prst="rect">
                <a:avLst/>
              </a:prstGeom>
              <a:noFill/>
            </p:spPr>
            <p:txBody>
              <a:bodyPr wrap="none" lIns="0" tIns="0" rIns="0" bIns="0" rtlCol="0">
                <a:spAutoFit/>
              </a:bodyPr>
              <a:lstStyle/>
              <a:p>
                <a:pPr>
                  <a:buNone/>
                </a:pPr>
                <a14:m>
                  <m:oMath xmlns:m="http://schemas.openxmlformats.org/officeDocument/2006/math">
                    <m:r>
                      <a:rPr kumimoji="1" lang="en-US" altLang="zh-CN" sz="2000" b="0" i="1" smtClean="0">
                        <a:latin typeface="Cambria Math" panose="02040503050406030204" pitchFamily="18" charset="0"/>
                      </a:rPr>
                      <m:t>𝑍</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𝑌𝐵</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ea typeface="Cambria Math" panose="02040503050406030204" pitchFamily="18" charset="0"/>
                      </a:rPr>
                      <m:t>×</m:t>
                    </m:r>
                    <m:sSup>
                      <m:sSupPr>
                        <m:ctrlPr>
                          <a:rPr kumimoji="1" lang="en-US" altLang="zh-CN" sz="2000" b="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4</m:t>
                                            </m:r>
                                          </m:sub>
                                        </m:sSub>
                                      </m:e>
                                    </m:mr>
                                  </m:m>
                                </m:e>
                              </m:mr>
                            </m:m>
                          </m:e>
                        </m:d>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r>
                                <m:rPr>
                                  <m:brk m:alnAt="7"/>
                                </m:rPr>
                                <a:rPr kumimoji="1" lang="en-US" altLang="zh-CN" sz="2000" b="0" i="1" smtClean="0">
                                  <a:latin typeface="Cambria Math" panose="02040503050406030204" pitchFamily="18" charset="0"/>
                                </a:rPr>
                                <m:t>𝑌</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4</m:t>
                                        </m:r>
                                      </m:sub>
                                    </m:sSub>
                                  </m:e>
                                </m:mr>
                              </m:m>
                            </m:e>
                          </m:mr>
                        </m:m>
                      </m:e>
                    </m:d>
                  </m:oMath>
                </a14:m>
                <a:r>
                  <a:rPr kumimoji="1" lang="en-US" altLang="zh-CN" sz="2000" b="0" i="1" dirty="0">
                    <a:latin typeface="+mn-lt"/>
                  </a:rPr>
                  <a:t>=</a:t>
                </a:r>
                <a14:m>
                  <m:oMath xmlns:m="http://schemas.openxmlformats.org/officeDocument/2006/math">
                    <m:sSup>
                      <m:sSupPr>
                        <m:ctrlPr>
                          <a:rPr kumimoji="1" lang="en-US" altLang="zh-CN" sz="200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4</m:t>
                                            </m:r>
                                          </m:sub>
                                        </m:sSub>
                                      </m:e>
                                    </m:mr>
                                  </m:m>
                                </m:e>
                              </m:mr>
                            </m:m>
                          </m:e>
                        </m:d>
                      </m:e>
                      <m:sup>
                        <m:r>
                          <a:rPr kumimoji="1" lang="en-US" altLang="zh-CN" sz="2000" b="0" i="1" smtClean="0">
                            <a:latin typeface="Cambria Math" panose="02040503050406030204" pitchFamily="18" charset="0"/>
                          </a:rPr>
                          <m:t>𝑇</m:t>
                        </m:r>
                      </m:sup>
                    </m:sSup>
                  </m:oMath>
                </a14:m>
                <a:endParaRPr kumimoji="1" lang="zh-CN" altLang="en-US" sz="2000" b="0" i="1" dirty="0" err="1">
                  <a:latin typeface="+mn-lt"/>
                </a:endParaRPr>
              </a:p>
            </p:txBody>
          </p:sp>
        </mc:Choice>
        <mc:Fallback xmlns="">
          <p:sp>
            <p:nvSpPr>
              <p:cNvPr id="12" name="文本框 11">
                <a:extLst>
                  <a:ext uri="{FF2B5EF4-FFF2-40B4-BE49-F238E27FC236}">
                    <a16:creationId xmlns:a16="http://schemas.microsoft.com/office/drawing/2014/main" id="{97EDD5CB-3086-194F-885D-D77D37D933AA}"/>
                  </a:ext>
                </a:extLst>
              </p:cNvPr>
              <p:cNvSpPr txBox="1">
                <a:spLocks noRot="1" noChangeAspect="1" noMove="1" noResize="1" noEditPoints="1" noAdjustHandles="1" noChangeArrowheads="1" noChangeShapeType="1" noTextEdit="1"/>
              </p:cNvSpPr>
              <p:nvPr/>
            </p:nvSpPr>
            <p:spPr>
              <a:xfrm>
                <a:off x="6527861" y="1269064"/>
                <a:ext cx="3963008" cy="1265539"/>
              </a:xfrm>
              <a:prstGeom prst="rect">
                <a:avLst/>
              </a:prstGeom>
              <a:blipFill>
                <a:blip r:embed="rId3"/>
                <a:stretch>
                  <a:fillRect l="-1917" b="-99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59FB4D8A-EA73-9744-9925-A60606CAAEB7}"/>
              </a:ext>
            </a:extLst>
          </p:cNvPr>
          <p:cNvSpPr/>
          <p:nvPr/>
        </p:nvSpPr>
        <p:spPr>
          <a:xfrm>
            <a:off x="1129829"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14" name="矩形 13">
            <a:extLst>
              <a:ext uri="{FF2B5EF4-FFF2-40B4-BE49-F238E27FC236}">
                <a16:creationId xmlns:a16="http://schemas.microsoft.com/office/drawing/2014/main" id="{4B65226C-66E4-704B-9A95-41F7AB31E912}"/>
              </a:ext>
            </a:extLst>
          </p:cNvPr>
          <p:cNvSpPr/>
          <p:nvPr/>
        </p:nvSpPr>
        <p:spPr>
          <a:xfrm>
            <a:off x="6084851"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p:pic>
        <p:nvPicPr>
          <p:cNvPr id="16" name="图片 15">
            <a:extLst>
              <a:ext uri="{FF2B5EF4-FFF2-40B4-BE49-F238E27FC236}">
                <a16:creationId xmlns:a16="http://schemas.microsoft.com/office/drawing/2014/main" id="{2D4A46A8-75FE-394E-80DE-27447B1F9EB1}"/>
              </a:ext>
            </a:extLst>
          </p:cNvPr>
          <p:cNvPicPr>
            <a:picLocks noChangeAspect="1"/>
          </p:cNvPicPr>
          <p:nvPr/>
        </p:nvPicPr>
        <p:blipFill>
          <a:blip r:embed="rId4"/>
          <a:stretch>
            <a:fillRect/>
          </a:stretch>
        </p:blipFill>
        <p:spPr>
          <a:xfrm>
            <a:off x="1066418" y="2924944"/>
            <a:ext cx="10063926" cy="2931241"/>
          </a:xfrm>
          <a:prstGeom prst="rect">
            <a:avLst/>
          </a:prstGeom>
        </p:spPr>
      </p:pic>
    </p:spTree>
    <p:extLst>
      <p:ext uri="{BB962C8B-B14F-4D97-AF65-F5344CB8AC3E}">
        <p14:creationId xmlns:p14="http://schemas.microsoft.com/office/powerpoint/2010/main" val="2104755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Tensor Redistribution</a:t>
            </a:r>
            <a:endParaRPr kumimoji="1"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4FA29C8-5886-5649-B360-3CB68E2814EC}"/>
                  </a:ext>
                </a:extLst>
              </p:cNvPr>
              <p:cNvSpPr txBox="1"/>
              <p:nvPr/>
            </p:nvSpPr>
            <p:spPr>
              <a:xfrm>
                <a:off x="1501468" y="1586426"/>
                <a:ext cx="5001113" cy="63081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i="1" smtClean="0">
                          <a:latin typeface="Cambria Math" panose="02040503050406030204" pitchFamily="18" charset="0"/>
                        </a:rPr>
                        <m:t>𝑌</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𝑋𝐴</m:t>
                      </m:r>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m>
                            <m:mPr>
                              <m:mcs>
                                <m:mc>
                                  <m:mcPr>
                                    <m:count m:val="1"/>
                                    <m:mcJc m:val="center"/>
                                  </m:mcPr>
                                </m:mc>
                              </m:mcs>
                              <m:ctrlPr>
                                <a:rPr kumimoji="1" lang="en-US" altLang="zh-CN" sz="2000" b="0" i="1" smtClean="0">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2</m:t>
                                    </m:r>
                                  </m:sub>
                                </m:sSub>
                              </m:e>
                            </m:mr>
                          </m:m>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rPr>
                        <m:t>𝐴</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2</m:t>
                                    </m:r>
                                  </m:sub>
                                </m:sSub>
                              </m:e>
                            </m:mr>
                          </m:m>
                        </m:e>
                      </m:d>
                      <m:sSup>
                        <m:sSupPr>
                          <m:ctrlPr>
                            <a:rPr kumimoji="1" lang="en-US" altLang="zh-CN" sz="200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𝐴</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𝐴</m:t>
                                        </m:r>
                                      </m:e>
                                      <m:sub>
                                        <m:r>
                                          <a:rPr kumimoji="1" lang="en-US" altLang="zh-CN" sz="2000" i="1">
                                            <a:latin typeface="Cambria Math" panose="02040503050406030204" pitchFamily="18" charset="0"/>
                                          </a:rPr>
                                          <m:t>2</m:t>
                                        </m:r>
                                      </m:sub>
                                    </m:sSub>
                                  </m:e>
                                </m:mr>
                              </m:m>
                            </m:e>
                          </m:d>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2"/>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01</m:t>
                                    </m:r>
                                  </m:sub>
                                </m:sSub>
                              </m:e>
                            </m:m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11</m:t>
                                    </m:r>
                                  </m:sub>
                                </m:sSub>
                              </m:e>
                            </m:mr>
                          </m:m>
                        </m:e>
                      </m:d>
                    </m:oMath>
                  </m:oMathPara>
                </a14:m>
                <a:endParaRPr kumimoji="1" lang="zh-CN" altLang="en-US" sz="2000" b="0" i="1" dirty="0" err="1">
                  <a:latin typeface="+mn-lt"/>
                </a:endParaRPr>
              </a:p>
            </p:txBody>
          </p:sp>
        </mc:Choice>
        <mc:Fallback xmlns="">
          <p:sp>
            <p:nvSpPr>
              <p:cNvPr id="6" name="文本框 5">
                <a:extLst>
                  <a:ext uri="{FF2B5EF4-FFF2-40B4-BE49-F238E27FC236}">
                    <a16:creationId xmlns:a16="http://schemas.microsoft.com/office/drawing/2014/main" id="{54FA29C8-5886-5649-B360-3CB68E2814EC}"/>
                  </a:ext>
                </a:extLst>
              </p:cNvPr>
              <p:cNvSpPr txBox="1">
                <a:spLocks noRot="1" noChangeAspect="1" noMove="1" noResize="1" noEditPoints="1" noAdjustHandles="1" noChangeArrowheads="1" noChangeShapeType="1" noTextEdit="1"/>
              </p:cNvSpPr>
              <p:nvPr/>
            </p:nvSpPr>
            <p:spPr>
              <a:xfrm>
                <a:off x="1501468" y="1586426"/>
                <a:ext cx="5001113" cy="630814"/>
              </a:xfrm>
              <a:prstGeom prst="rect">
                <a:avLst/>
              </a:prstGeom>
              <a:blipFill>
                <a:blip r:embed="rId2"/>
                <a:stretch>
                  <a:fillRect l="-506" b="-5882"/>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456C67DD-FF2D-6F49-A3F8-E3A6E267FCD1}"/>
              </a:ext>
            </a:extLst>
          </p:cNvPr>
          <p:cNvSpPr/>
          <p:nvPr/>
        </p:nvSpPr>
        <p:spPr>
          <a:xfrm>
            <a:off x="925403"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9" name="矩形 8">
            <a:extLst>
              <a:ext uri="{FF2B5EF4-FFF2-40B4-BE49-F238E27FC236}">
                <a16:creationId xmlns:a16="http://schemas.microsoft.com/office/drawing/2014/main" id="{581F9EAE-EAAD-7B4C-91F2-319E3328DF2F}"/>
              </a:ext>
            </a:extLst>
          </p:cNvPr>
          <p:cNvSpPr/>
          <p:nvPr/>
        </p:nvSpPr>
        <p:spPr>
          <a:xfrm>
            <a:off x="7046083"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7D90E29-5303-8841-B539-99FB4CA62580}"/>
                  </a:ext>
                </a:extLst>
              </p:cNvPr>
              <p:cNvSpPr txBox="1"/>
              <p:nvPr/>
            </p:nvSpPr>
            <p:spPr>
              <a:xfrm>
                <a:off x="7550139" y="1616979"/>
                <a:ext cx="3660810" cy="569708"/>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𝑍</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𝑌𝐵</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2"/>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01</m:t>
                                    </m:r>
                                  </m:sub>
                                </m:sSub>
                              </m:e>
                            </m:m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11</m:t>
                                    </m:r>
                                  </m:sub>
                                </m:sSub>
                              </m:e>
                            </m:mr>
                          </m:m>
                        </m:e>
                      </m:d>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𝐵</m:t>
                                    </m:r>
                                  </m:e>
                                  <m:sub>
                                    <m:r>
                                      <a:rPr kumimoji="1" lang="en-US" altLang="zh-CN" sz="2000" i="1">
                                        <a:latin typeface="Cambria Math" panose="02040503050406030204" pitchFamily="18" charset="0"/>
                                      </a:rPr>
                                      <m:t>2</m:t>
                                    </m:r>
                                  </m:sub>
                                </m:sSub>
                              </m:e>
                            </m:mr>
                          </m:m>
                        </m:e>
                      </m:d>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𝑍</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𝑍</m:t>
                                    </m:r>
                                  </m:e>
                                  <m:sub>
                                    <m:r>
                                      <a:rPr kumimoji="1" lang="en-US" altLang="zh-CN" sz="2000" i="1">
                                        <a:latin typeface="Cambria Math" panose="02040503050406030204" pitchFamily="18" charset="0"/>
                                      </a:rPr>
                                      <m:t>2</m:t>
                                    </m:r>
                                  </m:sub>
                                </m:sSub>
                              </m:e>
                            </m:mr>
                          </m:m>
                        </m:e>
                      </m:d>
                    </m:oMath>
                  </m:oMathPara>
                </a14:m>
                <a:endParaRPr kumimoji="1" lang="zh-CN" altLang="en-US" sz="2000" b="0" i="1" dirty="0" err="1">
                  <a:latin typeface="+mn-lt"/>
                </a:endParaRPr>
              </a:p>
            </p:txBody>
          </p:sp>
        </mc:Choice>
        <mc:Fallback xmlns="">
          <p:sp>
            <p:nvSpPr>
              <p:cNvPr id="10" name="文本框 9">
                <a:extLst>
                  <a:ext uri="{FF2B5EF4-FFF2-40B4-BE49-F238E27FC236}">
                    <a16:creationId xmlns:a16="http://schemas.microsoft.com/office/drawing/2014/main" id="{67D90E29-5303-8841-B539-99FB4CA62580}"/>
                  </a:ext>
                </a:extLst>
              </p:cNvPr>
              <p:cNvSpPr txBox="1">
                <a:spLocks noRot="1" noChangeAspect="1" noMove="1" noResize="1" noEditPoints="1" noAdjustHandles="1" noChangeArrowheads="1" noChangeShapeType="1" noTextEdit="1"/>
              </p:cNvSpPr>
              <p:nvPr/>
            </p:nvSpPr>
            <p:spPr>
              <a:xfrm>
                <a:off x="7550139" y="1616979"/>
                <a:ext cx="3660810" cy="569708"/>
              </a:xfrm>
              <a:prstGeom prst="rect">
                <a:avLst/>
              </a:prstGeom>
              <a:blipFill>
                <a:blip r:embed="rId3"/>
                <a:stretch>
                  <a:fillRect l="-690" b="-8696"/>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729644E3-BAF2-A844-AC7F-14F93E71A01E}"/>
              </a:ext>
            </a:extLst>
          </p:cNvPr>
          <p:cNvPicPr>
            <a:picLocks noChangeAspect="1"/>
          </p:cNvPicPr>
          <p:nvPr/>
        </p:nvPicPr>
        <p:blipFill>
          <a:blip r:embed="rId4"/>
          <a:stretch>
            <a:fillRect/>
          </a:stretch>
        </p:blipFill>
        <p:spPr>
          <a:xfrm>
            <a:off x="1151823" y="2924944"/>
            <a:ext cx="9893116" cy="2867226"/>
          </a:xfrm>
          <a:prstGeom prst="rect">
            <a:avLst/>
          </a:prstGeom>
        </p:spPr>
      </p:pic>
    </p:spTree>
    <p:extLst>
      <p:ext uri="{BB962C8B-B14F-4D97-AF65-F5344CB8AC3E}">
        <p14:creationId xmlns:p14="http://schemas.microsoft.com/office/powerpoint/2010/main" val="3945231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E3CD3-26F2-674A-9C6B-C475444666CE}"/>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MindSpore</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Tensor</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Sharded</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Strategy</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ED2A9712-E646-E845-AA1C-FE3AFD3EBE33}"/>
              </a:ext>
            </a:extLst>
          </p:cNvPr>
          <p:cNvPicPr>
            <a:picLocks noChangeAspect="1"/>
          </p:cNvPicPr>
          <p:nvPr/>
        </p:nvPicPr>
        <p:blipFill>
          <a:blip r:embed="rId2"/>
          <a:stretch>
            <a:fillRect/>
          </a:stretch>
        </p:blipFill>
        <p:spPr>
          <a:xfrm>
            <a:off x="1633885" y="1268760"/>
            <a:ext cx="8675521" cy="4847623"/>
          </a:xfrm>
          <a:prstGeom prst="rect">
            <a:avLst/>
          </a:prstGeom>
        </p:spPr>
      </p:pic>
    </p:spTree>
    <p:extLst>
      <p:ext uri="{BB962C8B-B14F-4D97-AF65-F5344CB8AC3E}">
        <p14:creationId xmlns:p14="http://schemas.microsoft.com/office/powerpoint/2010/main" val="1354269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19931</TotalTime>
  <Words>425</Words>
  <Application>Microsoft Macintosh PowerPoint</Application>
  <PresentationFormat>自定义</PresentationFormat>
  <Paragraphs>50</Paragraphs>
  <Slides>12</Slides>
  <Notes>3</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12</vt:i4>
      </vt:variant>
    </vt:vector>
  </HeadingPairs>
  <TitlesOfParts>
    <vt:vector size="33"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分布式训练系列</vt:lpstr>
      <vt:lpstr>Model Parallelism, MP 模型并行</vt:lpstr>
      <vt:lpstr>Mathematical Principles 数学原理</vt:lpstr>
      <vt:lpstr>Mathematical Principles 数学原理</vt:lpstr>
      <vt:lpstr>Mathematical Principles 数学原理</vt:lpstr>
      <vt:lpstr>Mathematical Principles 数学原理</vt:lpstr>
      <vt:lpstr>Tensor Redistribution</vt:lpstr>
      <vt:lpstr>Tensor Redistribution</vt:lpstr>
      <vt:lpstr>MindSpore Tensor Sharded Strategy</vt:lpstr>
      <vt:lpstr>Summary 总结</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2952</cp:revision>
  <dcterms:created xsi:type="dcterms:W3CDTF">2015-01-14T10:38:57Z</dcterms:created>
  <dcterms:modified xsi:type="dcterms:W3CDTF">2023-07-05T02:03:00Z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